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Muli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uli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Muli-bold.fntdata"/><Relationship Id="rId27" Type="http://schemas.openxmlformats.org/officeDocument/2006/relationships/font" Target="fonts/Muli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uli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uli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MuliLight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MuliLight-italic.fntdata"/><Relationship Id="rId14" Type="http://schemas.openxmlformats.org/officeDocument/2006/relationships/slide" Target="slides/slide9.xml"/><Relationship Id="rId36" Type="http://schemas.openxmlformats.org/officeDocument/2006/relationships/font" Target="fonts/Muli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uli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5" name="Shape 55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defRPr sz="12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defRPr sz="12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defRPr sz="12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defRPr sz="12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defRPr sz="12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defRPr sz="12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defRPr sz="12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04475" y="1808125"/>
            <a:ext cx="4779300" cy="30138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2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311700" y="2890625"/>
            <a:ext cx="7434600" cy="587400"/>
          </a:xfrm>
          <a:prstGeom prst="rect">
            <a:avLst/>
          </a:prstGeom>
          <a:noFill/>
        </p:spPr>
        <p:txBody>
          <a:bodyPr anchorCtr="0" anchor="b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3521425"/>
            <a:ext cx="6362400" cy="11418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3" name="Shape 7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Shape 7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8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Shape 8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Shape 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7" name="Shape 8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Shape 8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Shape 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Shape 9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Shape 10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Shape 10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2" name="Shape 1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Shape 11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Shape 11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9" name="Shape 1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Shape 1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5" name="Shape 1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6" name="Shape 1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Shape 1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lides.com/kroll/sigma-search/fullscreen#/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://pubadvocate.nyc.gov/sites/advocate.nyc.gov/files/airport_transportation_report_-_final.pdf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rpa.org/pdf/RPA-Upgrading-to-World-Class.pdf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mericanexpress.com/us/small-business/openforum/articles/11-tips-for-business-travelers-to-help-maximize-productivity/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subTitle"/>
          </p:nvPr>
        </p:nvSpPr>
        <p:spPr>
          <a:xfrm>
            <a:off x="684825" y="2376375"/>
            <a:ext cx="7688100" cy="203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Two Sigma Investments - </a:t>
            </a:r>
            <a:r>
              <a:rPr lang="en" sz="1800">
                <a:latin typeface="Muli"/>
                <a:ea typeface="Muli"/>
                <a:cs typeface="Muli"/>
                <a:sym typeface="Muli"/>
              </a:rPr>
              <a:t>Team Airports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Jonathan Kroll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Chaoping Deng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Yuichiro Yasutomo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Hao Zheng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Ying Zhu</a:t>
            </a:r>
          </a:p>
        </p:txBody>
      </p:sp>
      <p:pic>
        <p:nvPicPr>
          <p:cNvPr descr="Two-Sigma-Cornell-Tech---logos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50" y="160857"/>
            <a:ext cx="2692199" cy="3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00" y="922150"/>
            <a:ext cx="6477825" cy="12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Because People Don’t Know!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87700"/>
            <a:ext cx="6991177" cy="3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638" y="1209000"/>
            <a:ext cx="7606315" cy="39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The Sigma Index  </a:t>
            </a:r>
            <a:r>
              <a:rPr b="1" i="1" lang="en" sz="2000">
                <a:latin typeface="Muli"/>
                <a:ea typeface="Muli"/>
                <a:cs typeface="Muli"/>
                <a:sym typeface="Muli"/>
              </a:rPr>
              <a:t>(i.e. How Painful is Your Airport Commute?)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9159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i="1" sz="2400"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i="1" lang="en" sz="2400">
                <a:latin typeface="Muli"/>
                <a:ea typeface="Muli"/>
                <a:cs typeface="Muli"/>
                <a:sym typeface="Muli"/>
              </a:rPr>
              <a:t>The Sigma Index </a:t>
            </a:r>
            <a:r>
              <a:rPr lang="en" sz="2400">
                <a:latin typeface="Muli"/>
                <a:ea typeface="Muli"/>
                <a:cs typeface="Muli"/>
                <a:sym typeface="Muli"/>
              </a:rPr>
              <a:t>is a traffic index that measures the pain passengers experiences during their journey to the airport. It is approximated from ground travel time, </a:t>
            </a:r>
            <a:r>
              <a:rPr lang="en" sz="2400">
                <a:latin typeface="Muli"/>
                <a:ea typeface="Muli"/>
                <a:cs typeface="Muli"/>
                <a:sym typeface="Muli"/>
              </a:rPr>
              <a:t>queuing</a:t>
            </a:r>
            <a:r>
              <a:rPr lang="en" sz="2400">
                <a:latin typeface="Muli"/>
                <a:ea typeface="Muli"/>
                <a:cs typeface="Muli"/>
                <a:sym typeface="Muli"/>
              </a:rPr>
              <a:t> time and flight delay time 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661" l="0" r="0" t="651"/>
          <a:stretch/>
        </p:blipFill>
        <p:spPr>
          <a:xfrm>
            <a:off x="5565400" y="321600"/>
            <a:ext cx="3274125" cy="22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622" l="0" r="0" t="622"/>
          <a:stretch/>
        </p:blipFill>
        <p:spPr>
          <a:xfrm>
            <a:off x="5242248" y="2609825"/>
            <a:ext cx="3604501" cy="22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Ground Traffic Time and 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Queuing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 Time 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04475" y="1592675"/>
            <a:ext cx="4779300" cy="301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Muli"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Projected </a:t>
            </a:r>
            <a:r>
              <a:rPr lang="en" sz="1800">
                <a:latin typeface="Muli"/>
                <a:ea typeface="Muli"/>
                <a:cs typeface="Muli"/>
                <a:sym typeface="Muli"/>
              </a:rPr>
              <a:t>Traffic Time from Google Direction API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Muli"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Simplistic Model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Muli"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Margin for improvement 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Muli"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Historical </a:t>
            </a:r>
            <a:r>
              <a:rPr lang="en" sz="1800">
                <a:latin typeface="Muli"/>
                <a:ea typeface="Muli"/>
                <a:cs typeface="Muli"/>
                <a:sym typeface="Muli"/>
              </a:rPr>
              <a:t>Queuing</a:t>
            </a:r>
            <a:r>
              <a:rPr lang="en" sz="1800">
                <a:latin typeface="Muli"/>
                <a:ea typeface="Muli"/>
                <a:cs typeface="Muli"/>
                <a:sym typeface="Muli"/>
              </a:rPr>
              <a:t> Time for each terminal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Muli"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One month of data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Muli"/>
            </a:pPr>
            <a:r>
              <a:rPr lang="en" sz="1800">
                <a:latin typeface="Muli"/>
                <a:ea typeface="Muli"/>
                <a:cs typeface="Muli"/>
                <a:sym typeface="Muli"/>
              </a:rPr>
              <a:t>Integrity Check 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0" l="13976" r="13976" t="0"/>
          <a:stretch/>
        </p:blipFill>
        <p:spPr>
          <a:xfrm>
            <a:off x="382100" y="474851"/>
            <a:ext cx="4147945" cy="232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>
            <p:ph type="title"/>
          </p:nvPr>
        </p:nvSpPr>
        <p:spPr>
          <a:xfrm>
            <a:off x="311700" y="2890625"/>
            <a:ext cx="4553400" cy="58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Approximate 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Traffic Time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3521425"/>
            <a:ext cx="4419000" cy="114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har char="●"/>
            </a:pPr>
            <a:r>
              <a:rPr lang="en"/>
              <a:t>Approximate Traffic based on raw traffic data sources (Camera Data etc)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225" y="98725"/>
            <a:ext cx="4214099" cy="4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05975" y="764575"/>
            <a:ext cx="3798600" cy="101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Flight Delay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71825" y="1569179"/>
            <a:ext cx="4334100" cy="273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Muli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Historical flight delay data 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Muli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Delay for both arrival flight and departure flight in JFK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Muli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Future flight delay prediction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Muli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Explore more entities</a:t>
            </a:r>
          </a:p>
          <a:p>
            <a:pPr indent="-342900" lvl="1" marL="914400" rtl="0">
              <a:spcBef>
                <a:spcPts val="0"/>
              </a:spcBef>
              <a:buClr>
                <a:schemeClr val="dk2"/>
              </a:buClr>
              <a:buSzPct val="100000"/>
              <a:buFont typeface="Muli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Flight delay causes(i.e. weather, air traffic control and security 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descr="Screen Shot 2017-10-13 at 3.46.08 PM.png"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500" y="200025"/>
            <a:ext cx="3990951" cy="1750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0-13 at 3.46.15 PM.png"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500" y="1782775"/>
            <a:ext cx="3990951" cy="1706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0-13 at 3.46.22 PM.png"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963" y="3384900"/>
            <a:ext cx="3886026" cy="170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343400" y="427350"/>
            <a:ext cx="1175100" cy="28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05975" y="764575"/>
            <a:ext cx="3798600" cy="101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Demo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469575" y="1555379"/>
            <a:ext cx="4334100" cy="273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Let's do this →</a:t>
            </a:r>
          </a:p>
        </p:txBody>
      </p:sp>
      <p:sp>
        <p:nvSpPr>
          <p:cNvPr id="278" name="Shape 278"/>
          <p:cNvSpPr/>
          <p:nvPr/>
        </p:nvSpPr>
        <p:spPr>
          <a:xfrm>
            <a:off x="343400" y="427350"/>
            <a:ext cx="1175100" cy="28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76275" y="387675"/>
            <a:ext cx="4779300" cy="1418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Tech Stack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229" y="1064174"/>
            <a:ext cx="1187124" cy="1187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-logo.jpg"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503" y="2286625"/>
            <a:ext cx="1311725" cy="13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150" y="1601313"/>
            <a:ext cx="2302050" cy="6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3463" y="2920176"/>
            <a:ext cx="2007324" cy="10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800" y="1152475"/>
            <a:ext cx="2186250" cy="13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6600" y="1152475"/>
            <a:ext cx="931347" cy="13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5097" y="2650947"/>
            <a:ext cx="1577250" cy="15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3177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Font typeface="Muli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Construct Data Pipeline from reliable 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data sources</a:t>
            </a:r>
          </a:p>
          <a:p>
            <a:pPr indent="-342900" lvl="0" marL="457200" rtl="0">
              <a:spcBef>
                <a:spcPts val="0"/>
              </a:spcBef>
              <a:buFont typeface="Muli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Finalize the index formulation </a:t>
            </a:r>
          </a:p>
          <a:p>
            <a:pPr indent="-342900" lvl="0" marL="457200" rtl="0">
              <a:spcBef>
                <a:spcPts val="0"/>
              </a:spcBef>
              <a:buFont typeface="Muli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Finish Connecting the back end and front end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>
            <p:ph type="title"/>
          </p:nvPr>
        </p:nvSpPr>
        <p:spPr>
          <a:xfrm>
            <a:off x="405975" y="764575"/>
            <a:ext cx="3798600" cy="101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Next Steps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Our Evolution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6200807" y="1655799"/>
            <a:ext cx="353731" cy="1398040"/>
          </a:xfrm>
          <a:custGeom>
            <a:pathLst>
              <a:path extrusionOk="0" h="50672" w="12821">
                <a:moveTo>
                  <a:pt x="0" y="0"/>
                </a:moveTo>
                <a:cubicBezTo>
                  <a:pt x="2136" y="8445"/>
                  <a:pt x="10684" y="42226"/>
                  <a:pt x="12821" y="5067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sp>
      <p:grpSp>
        <p:nvGrpSpPr>
          <p:cNvPr id="158" name="Shape 158"/>
          <p:cNvGrpSpPr/>
          <p:nvPr/>
        </p:nvGrpSpPr>
        <p:grpSpPr>
          <a:xfrm>
            <a:off x="1442950" y="1462082"/>
            <a:ext cx="1131653" cy="2388440"/>
            <a:chOff x="1442950" y="1462082"/>
            <a:chExt cx="1131653" cy="2388440"/>
          </a:xfrm>
        </p:grpSpPr>
        <p:sp>
          <p:nvSpPr>
            <p:cNvPr id="159" name="Shape 159"/>
            <p:cNvSpPr/>
            <p:nvPr/>
          </p:nvSpPr>
          <p:spPr>
            <a:xfrm>
              <a:off x="1442950" y="1576254"/>
              <a:ext cx="1131414" cy="1979136"/>
            </a:xfrm>
            <a:custGeom>
              <a:pathLst>
                <a:path extrusionOk="0" h="87302" w="15707">
                  <a:moveTo>
                    <a:pt x="3027" y="0"/>
                  </a:moveTo>
                  <a:cubicBezTo>
                    <a:pt x="2620" y="10276"/>
                    <a:pt x="-1450" y="61457"/>
                    <a:pt x="585" y="61661"/>
                  </a:cubicBezTo>
                  <a:cubicBezTo>
                    <a:pt x="2620" y="61864"/>
                    <a:pt x="13354" y="-3052"/>
                    <a:pt x="15237" y="1221"/>
                  </a:cubicBezTo>
                  <a:cubicBezTo>
                    <a:pt x="17119" y="5494"/>
                    <a:pt x="12438" y="72955"/>
                    <a:pt x="11879" y="8730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60" name="Shape 160"/>
            <p:cNvSpPr/>
            <p:nvPr/>
          </p:nvSpPr>
          <p:spPr>
            <a:xfrm>
              <a:off x="1534881" y="1462082"/>
              <a:ext cx="252600" cy="2526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069103" y="3218422"/>
              <a:ext cx="505500" cy="632100"/>
            </a:xfrm>
            <a:prstGeom prst="mathMultiply">
              <a:avLst>
                <a:gd fmla="val 23520" name="adj1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v</a:t>
              </a:r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547551" y="1356850"/>
            <a:ext cx="1869991" cy="3449202"/>
            <a:chOff x="3547551" y="1356850"/>
            <a:chExt cx="1869991" cy="3449202"/>
          </a:xfrm>
        </p:grpSpPr>
        <p:sp>
          <p:nvSpPr>
            <p:cNvPr id="163" name="Shape 163"/>
            <p:cNvSpPr/>
            <p:nvPr/>
          </p:nvSpPr>
          <p:spPr>
            <a:xfrm>
              <a:off x="3631790" y="1576254"/>
              <a:ext cx="1785752" cy="3229797"/>
            </a:xfrm>
            <a:custGeom>
              <a:pathLst>
                <a:path extrusionOk="0" h="115836" w="41007">
                  <a:moveTo>
                    <a:pt x="1241" y="71259"/>
                  </a:moveTo>
                  <a:cubicBezTo>
                    <a:pt x="1190" y="59710"/>
                    <a:pt x="-1200" y="3035"/>
                    <a:pt x="936" y="1967"/>
                  </a:cubicBezTo>
                  <a:cubicBezTo>
                    <a:pt x="3072" y="898"/>
                    <a:pt x="12280" y="65052"/>
                    <a:pt x="14061" y="64849"/>
                  </a:cubicBezTo>
                  <a:cubicBezTo>
                    <a:pt x="15841" y="64645"/>
                    <a:pt x="7192" y="-7750"/>
                    <a:pt x="11619" y="746"/>
                  </a:cubicBezTo>
                  <a:cubicBezTo>
                    <a:pt x="16045" y="9242"/>
                    <a:pt x="37870" y="115673"/>
                    <a:pt x="40618" y="115826"/>
                  </a:cubicBezTo>
                  <a:cubicBezTo>
                    <a:pt x="43365" y="115978"/>
                    <a:pt x="30188" y="20689"/>
                    <a:pt x="28103" y="166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64" name="Shape 164"/>
            <p:cNvSpPr/>
            <p:nvPr/>
          </p:nvSpPr>
          <p:spPr>
            <a:xfrm>
              <a:off x="3547551" y="3408138"/>
              <a:ext cx="252600" cy="2526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587106" y="1356850"/>
              <a:ext cx="505500" cy="632100"/>
            </a:xfrm>
            <a:prstGeom prst="mathMultiply">
              <a:avLst>
                <a:gd fmla="val 23520" name="adj1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v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6082413" y="1546566"/>
            <a:ext cx="252600" cy="252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6200807" y="2952830"/>
            <a:ext cx="1254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Today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78" y="799038"/>
            <a:ext cx="2395774" cy="38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620725" y="1234013"/>
            <a:ext cx="2556600" cy="282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175" y="193400"/>
            <a:ext cx="3984202" cy="506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6">
            <a:alphaModFix/>
          </a:blip>
          <a:srcRect b="0" l="0" r="0" t="5087"/>
          <a:stretch/>
        </p:blipFill>
        <p:spPr>
          <a:xfrm>
            <a:off x="4541388" y="3208025"/>
            <a:ext cx="3775771" cy="45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4955100" y="977925"/>
            <a:ext cx="2556600" cy="282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 Narrative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393025" y="263127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0" y="0"/>
            <a:ext cx="9144000" cy="18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311700" y="4498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latin typeface="Muli"/>
                <a:ea typeface="Muli"/>
                <a:cs typeface="Muli"/>
                <a:sym typeface="Muli"/>
              </a:rPr>
              <a:t>Product Narrative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50" y="1470975"/>
            <a:ext cx="82296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 Narrative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393025" y="263127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0" y="0"/>
            <a:ext cx="9144000" cy="18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311700" y="4498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latin typeface="Muli"/>
                <a:ea typeface="Muli"/>
                <a:cs typeface="Muli"/>
                <a:sym typeface="Muli"/>
              </a:rPr>
              <a:t>Product Narrative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>
            <p:ph type="title"/>
          </p:nvPr>
        </p:nvSpPr>
        <p:spPr>
          <a:xfrm>
            <a:off x="351050" y="12231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0" lang="en" sz="3000">
                <a:latin typeface="Muli Light"/>
                <a:ea typeface="Muli Light"/>
                <a:cs typeface="Muli Light"/>
                <a:sym typeface="Muli Light"/>
              </a:rPr>
              <a:t>Redistribute peak-time road traffic to NYC airports to off-peak times by allowing the public to easily search for flights according to the time it takes to get to or from the airport, not just price and departure time.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327850" y="1337900"/>
            <a:ext cx="6280500" cy="177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" sz="12000">
                <a:latin typeface="Muli"/>
                <a:ea typeface="Muli"/>
                <a:cs typeface="Muli"/>
                <a:sym typeface="Muli"/>
              </a:rPr>
              <a:t>WHY?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Most Passengers Use Car or TAXI to Airport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150" y="1127400"/>
            <a:ext cx="3878850" cy="342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566450" y="4548925"/>
            <a:ext cx="733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POLICY REPORT: Improving Transit Access to NYC Airports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(</a:t>
            </a:r>
            <a:r>
              <a:rPr lang="en" sz="1200" u="sng">
                <a:solidFill>
                  <a:srgbClr val="1155CC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http://pubadvocate.nyc.gov/sites/advocate.nyc.gov/files/airport_transportation_report_-_final.pdf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)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Congestion Can Cause Delays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152475"/>
            <a:ext cx="87744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“Expressways to the Airports are </a:t>
            </a:r>
            <a:r>
              <a:rPr b="1" i="1" lang="en" sz="17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Congested</a:t>
            </a:r>
            <a:r>
              <a:rPr lang="en" sz="17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Leading to </a:t>
            </a:r>
            <a:r>
              <a:rPr b="1" i="1" lang="en" sz="17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Unpredictable Travel Times</a:t>
            </a:r>
            <a:r>
              <a:rPr lang="en" sz="17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”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Upgrading to World Class: The Future of New York Region’s Airports. Regional Plan Association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(</a:t>
            </a:r>
            <a:r>
              <a:rPr lang="en" sz="1200" u="sng">
                <a:solidFill>
                  <a:srgbClr val="1155CC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http://www.rpa.org/pdf/RPA-Upgrading-to-World-Class.pdf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)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30313"/>
            <a:ext cx="4567850" cy="23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125" y="1851425"/>
            <a:ext cx="3451033" cy="271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Business People Need to Save Their Time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r>
              <a:rPr b="1" i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When you’re a business traveler, every minute spent traveling counts—lost time can mean lost productivity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But there’s no reason your work or deadlines have to suffer on account of being on the go.”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Tips for Business Travelers to Help Maximize Productivity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(</a:t>
            </a:r>
            <a:r>
              <a:rPr lang="en" sz="1200" u="sng">
                <a:solidFill>
                  <a:srgbClr val="1155CC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https://www.americanexpress.com/us/small-business/openforum/articles/11-tips-for-business-travelers-to-help-maximize-productivity/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)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50" y="106553"/>
            <a:ext cx="1516674" cy="2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